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Arial Bold" panose="020B0704020202020204" pitchFamily="34" charset="0"/>
      <p:regular r:id="rId11"/>
      <p:bold r:id="rId12"/>
    </p:embeddedFont>
    <p:embeddedFont>
      <p:font typeface="Harper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da-fn-pi.maps.arcgis.com/apps/mapviewer/index.html?webmap=1ced72bbf6704901b4fc78fa789048eb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quaremeals.org/Portals/8/files/USDA/TEFAP/TEFAP%20Grant%20Resources/TEFAP%20Style%20Branding%20Guide.pdf?ver=N2GFvzWilQYZgo68e863gQ%3d%3d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quaremeals.org/Programs/The-Emergency-Food-Assistance-Program/Resources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quaremeals.org/Programs/The-Emergency-Food-Assistance-Program/Resourc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quaremeals.org/Programs/The-Emergency-Food-Assistance-Program/Resourc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quaremeals.org/Programs/The-Emergency-Food-Assistance-Program/Resources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quaremeals.org/Programs/The-Emergency-Food-Assistance-Program/Resources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smartsheet.com/b/publish?EQBCT=4fe15b5684f949b6b1281b2bc6f3bbc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5131" b="-15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086" r="-606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0" y="0"/>
            <a:ext cx="11430000" cy="10287000"/>
          </a:xfrm>
          <a:custGeom>
            <a:avLst/>
            <a:gdLst/>
            <a:ahLst/>
            <a:cxnLst/>
            <a:rect l="l" t="t" r="r" b="b"/>
            <a:pathLst>
              <a:path w="11430000" h="10287000">
                <a:moveTo>
                  <a:pt x="0" y="0"/>
                </a:moveTo>
                <a:lnTo>
                  <a:pt x="11430000" y="0"/>
                </a:lnTo>
                <a:lnTo>
                  <a:pt x="11430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225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858000" y="0"/>
            <a:ext cx="11430000" cy="10287000"/>
            <a:chOff x="0" y="0"/>
            <a:chExt cx="3010370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0370" cy="2709333"/>
            </a:xfrm>
            <a:custGeom>
              <a:avLst/>
              <a:gdLst/>
              <a:ahLst/>
              <a:cxnLst/>
              <a:rect l="l" t="t" r="r" b="b"/>
              <a:pathLst>
                <a:path w="3010370" h="2709333">
                  <a:moveTo>
                    <a:pt x="0" y="0"/>
                  </a:moveTo>
                  <a:lnTo>
                    <a:pt x="3010370" y="0"/>
                  </a:lnTo>
                  <a:lnTo>
                    <a:pt x="30103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1037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360776" y="4938155"/>
            <a:ext cx="6424448" cy="4815659"/>
          </a:xfrm>
          <a:custGeom>
            <a:avLst/>
            <a:gdLst/>
            <a:ahLst/>
            <a:cxnLst/>
            <a:rect l="l" t="t" r="r" b="b"/>
            <a:pathLst>
              <a:path w="6424448" h="4815659">
                <a:moveTo>
                  <a:pt x="0" y="0"/>
                </a:moveTo>
                <a:lnTo>
                  <a:pt x="6424448" y="0"/>
                </a:lnTo>
                <a:lnTo>
                  <a:pt x="6424448" y="4815659"/>
                </a:lnTo>
                <a:lnTo>
                  <a:pt x="0" y="48156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601252" y="854818"/>
            <a:ext cx="7943497" cy="110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8"/>
              </a:lnSpc>
            </a:pPr>
            <a:r>
              <a:rPr lang="en-US" sz="6139">
                <a:solidFill>
                  <a:srgbClr val="FFFFFF"/>
                </a:solidFill>
                <a:latin typeface="Harper Bold"/>
              </a:rPr>
              <a:t>EVERGREEN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01252" y="2366414"/>
            <a:ext cx="7943497" cy="233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>
                <a:solidFill>
                  <a:srgbClr val="FFFFFF"/>
                </a:solidFill>
                <a:latin typeface="Harper Bold"/>
              </a:rPr>
              <a:t>MARKETING TOOLKIT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237654"/>
            <a:ext cx="8715507" cy="7811691"/>
          </a:xfrm>
          <a:custGeom>
            <a:avLst/>
            <a:gdLst/>
            <a:ahLst/>
            <a:cxnLst/>
            <a:rect l="l" t="t" r="r" b="b"/>
            <a:pathLst>
              <a:path w="8715507" h="7811691">
                <a:moveTo>
                  <a:pt x="0" y="0"/>
                </a:moveTo>
                <a:lnTo>
                  <a:pt x="8715507" y="0"/>
                </a:lnTo>
                <a:lnTo>
                  <a:pt x="8715507" y="7811692"/>
                </a:lnTo>
                <a:lnTo>
                  <a:pt x="0" y="7811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54" r="-170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717171" y="2656522"/>
            <a:ext cx="8339476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20"/>
              </a:lnSpc>
            </a:pPr>
            <a:r>
              <a:rPr lang="en-US" sz="6000" spc="372">
                <a:solidFill>
                  <a:srgbClr val="FFFFFF"/>
                </a:solidFill>
                <a:latin typeface="Harper Bold"/>
              </a:rPr>
              <a:t>CENSUS TRACKER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17171" y="4374832"/>
            <a:ext cx="7087683" cy="182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2999" spc="224">
                <a:solidFill>
                  <a:srgbClr val="FFFFFF"/>
                </a:solidFill>
                <a:latin typeface="Arial"/>
              </a:rPr>
              <a:t>TEFAP distribution sites that are in rural, medium to high need areas according to the census tract map.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7171" y="6645593"/>
            <a:ext cx="7087683" cy="549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2999" u="sng" spc="224">
                <a:solidFill>
                  <a:srgbClr val="FFFFFF"/>
                </a:solidFill>
                <a:latin typeface="Arial Bold"/>
                <a:hlinkClick r:id="rId3" tooltip="https://tda-fn-pi.maps.arcgis.com/apps/mapviewer/index.html?webmap=1ced72bbf6704901b4fc78fa789048eb"/>
              </a:rPr>
              <a:t>CLICK HERE</a:t>
            </a:r>
            <a:r>
              <a:rPr lang="en-US" sz="2999" spc="224">
                <a:solidFill>
                  <a:srgbClr val="FFFFFF"/>
                </a:solidFill>
                <a:latin typeface="Arial Bold"/>
              </a:rPr>
              <a:t> TO ACCESS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750" y="9013512"/>
            <a:ext cx="3086100" cy="114608"/>
            <a:chOff x="0" y="0"/>
            <a:chExt cx="812800" cy="30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87050" y="9013512"/>
            <a:ext cx="3086100" cy="114608"/>
            <a:chOff x="0" y="0"/>
            <a:chExt cx="812800" cy="3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F792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00950" y="9013512"/>
            <a:ext cx="3086100" cy="114608"/>
            <a:chOff x="0" y="0"/>
            <a:chExt cx="812800" cy="30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FFD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14850" y="9013512"/>
            <a:ext cx="3086100" cy="114608"/>
            <a:chOff x="0" y="0"/>
            <a:chExt cx="812800" cy="301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41AE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73150" y="9013512"/>
            <a:ext cx="3086100" cy="114608"/>
            <a:chOff x="0" y="0"/>
            <a:chExt cx="812800" cy="301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25C1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49633" y="1707832"/>
            <a:ext cx="5227691" cy="6763589"/>
          </a:xfrm>
          <a:custGeom>
            <a:avLst/>
            <a:gdLst/>
            <a:ahLst/>
            <a:cxnLst/>
            <a:rect l="l" t="t" r="r" b="b"/>
            <a:pathLst>
              <a:path w="5227691" h="6763589">
                <a:moveTo>
                  <a:pt x="0" y="0"/>
                </a:moveTo>
                <a:lnTo>
                  <a:pt x="5227691" y="0"/>
                </a:lnTo>
                <a:lnTo>
                  <a:pt x="5227691" y="6763589"/>
                </a:lnTo>
                <a:lnTo>
                  <a:pt x="0" y="6763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530536" y="1761705"/>
            <a:ext cx="5227691" cy="6763589"/>
          </a:xfrm>
          <a:custGeom>
            <a:avLst/>
            <a:gdLst/>
            <a:ahLst/>
            <a:cxnLst/>
            <a:rect l="l" t="t" r="r" b="b"/>
            <a:pathLst>
              <a:path w="5227691" h="6763589">
                <a:moveTo>
                  <a:pt x="0" y="0"/>
                </a:moveTo>
                <a:lnTo>
                  <a:pt x="5227690" y="0"/>
                </a:lnTo>
                <a:lnTo>
                  <a:pt x="5227690" y="6763590"/>
                </a:lnTo>
                <a:lnTo>
                  <a:pt x="0" y="6763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310676" y="1761705"/>
            <a:ext cx="5227691" cy="6763589"/>
          </a:xfrm>
          <a:custGeom>
            <a:avLst/>
            <a:gdLst/>
            <a:ahLst/>
            <a:cxnLst/>
            <a:rect l="l" t="t" r="r" b="b"/>
            <a:pathLst>
              <a:path w="5227691" h="6763589">
                <a:moveTo>
                  <a:pt x="0" y="0"/>
                </a:moveTo>
                <a:lnTo>
                  <a:pt x="5227691" y="0"/>
                </a:lnTo>
                <a:lnTo>
                  <a:pt x="5227691" y="6763590"/>
                </a:lnTo>
                <a:lnTo>
                  <a:pt x="0" y="6763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437197"/>
            <a:ext cx="16230600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6000" spc="372">
                <a:solidFill>
                  <a:srgbClr val="41AE49"/>
                </a:solidFill>
                <a:latin typeface="Harper Bold"/>
              </a:rPr>
              <a:t>STYLE GUIDE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8750" y="9210675"/>
            <a:ext cx="9258300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2999" u="sng" spc="224">
                <a:solidFill>
                  <a:srgbClr val="000000"/>
                </a:solidFill>
                <a:latin typeface="Arial Bold"/>
                <a:hlinkClick r:id="rId5" tooltip="https://squaremeals.org/Portals/8/files/USDA/TEFAP/TEFAP%20Grant%20Resources/TEFAP%20Style%20Branding%20Guide.pdf?ver=N2GFvzWilQYZgo68e863gQ%3d%3d"/>
              </a:rPr>
              <a:t>CLICK HERE</a:t>
            </a:r>
            <a:r>
              <a:rPr lang="en-US" sz="2999" spc="224">
                <a:solidFill>
                  <a:srgbClr val="000000"/>
                </a:solidFill>
                <a:latin typeface="Arial Bold"/>
              </a:rPr>
              <a:t> FOR THE FULL STYLE GUIDE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64237" y="2539699"/>
            <a:ext cx="7195013" cy="5985595"/>
          </a:xfrm>
          <a:custGeom>
            <a:avLst/>
            <a:gdLst/>
            <a:ahLst/>
            <a:cxnLst/>
            <a:rect l="l" t="t" r="r" b="b"/>
            <a:pathLst>
              <a:path w="7195013" h="5985595">
                <a:moveTo>
                  <a:pt x="0" y="0"/>
                </a:moveTo>
                <a:lnTo>
                  <a:pt x="7195013" y="0"/>
                </a:lnTo>
                <a:lnTo>
                  <a:pt x="7195013" y="5985596"/>
                </a:lnTo>
                <a:lnTo>
                  <a:pt x="0" y="5985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852" t="-12270" r="-33958" b="-1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8750" y="2539699"/>
            <a:ext cx="7162205" cy="2784307"/>
          </a:xfrm>
          <a:custGeom>
            <a:avLst/>
            <a:gdLst/>
            <a:ahLst/>
            <a:cxnLst/>
            <a:rect l="l" t="t" r="r" b="b"/>
            <a:pathLst>
              <a:path w="7162205" h="2784307">
                <a:moveTo>
                  <a:pt x="0" y="0"/>
                </a:moveTo>
                <a:lnTo>
                  <a:pt x="7162205" y="0"/>
                </a:lnTo>
                <a:lnTo>
                  <a:pt x="7162205" y="2784308"/>
                </a:lnTo>
                <a:lnTo>
                  <a:pt x="0" y="2784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437197"/>
            <a:ext cx="16230600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6000" spc="372">
                <a:solidFill>
                  <a:srgbClr val="F7923D"/>
                </a:solidFill>
                <a:latin typeface="Harper Bold"/>
              </a:rPr>
              <a:t>CUSTOMIZED BANNERS</a:t>
            </a:r>
          </a:p>
        </p:txBody>
      </p:sp>
      <p:sp>
        <p:nvSpPr>
          <p:cNvPr id="5" name="Freeform 5"/>
          <p:cNvSpPr/>
          <p:nvPr/>
        </p:nvSpPr>
        <p:spPr>
          <a:xfrm>
            <a:off x="1428750" y="5740987"/>
            <a:ext cx="7162205" cy="2784307"/>
          </a:xfrm>
          <a:custGeom>
            <a:avLst/>
            <a:gdLst/>
            <a:ahLst/>
            <a:cxnLst/>
            <a:rect l="l" t="t" r="r" b="b"/>
            <a:pathLst>
              <a:path w="7162205" h="2784307">
                <a:moveTo>
                  <a:pt x="0" y="0"/>
                </a:moveTo>
                <a:lnTo>
                  <a:pt x="7162205" y="0"/>
                </a:lnTo>
                <a:lnTo>
                  <a:pt x="7162205" y="2784308"/>
                </a:lnTo>
                <a:lnTo>
                  <a:pt x="0" y="2784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428750" y="9013512"/>
            <a:ext cx="3086100" cy="114608"/>
            <a:chOff x="0" y="0"/>
            <a:chExt cx="812800" cy="301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87050" y="9013512"/>
            <a:ext cx="3086100" cy="114608"/>
            <a:chOff x="0" y="0"/>
            <a:chExt cx="812800" cy="301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F792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00950" y="9013512"/>
            <a:ext cx="3086100" cy="114608"/>
            <a:chOff x="0" y="0"/>
            <a:chExt cx="812800" cy="301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FFD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14850" y="9013512"/>
            <a:ext cx="3086100" cy="114608"/>
            <a:chOff x="0" y="0"/>
            <a:chExt cx="812800" cy="301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41AE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73150" y="9013512"/>
            <a:ext cx="3086100" cy="114608"/>
            <a:chOff x="0" y="0"/>
            <a:chExt cx="812800" cy="3018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25C1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28750" y="9210675"/>
            <a:ext cx="14137059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2999" u="sng" spc="224">
                <a:solidFill>
                  <a:srgbClr val="000000"/>
                </a:solidFill>
                <a:latin typeface="Arial Bold"/>
                <a:hlinkClick r:id="rId5" tooltip="https://squaremeals.org/Programs/The-Emergency-Food-Assistance-Program/Resources"/>
              </a:rPr>
              <a:t>CLICK HERE</a:t>
            </a:r>
            <a:r>
              <a:rPr lang="en-US" sz="2999" spc="224">
                <a:solidFill>
                  <a:srgbClr val="000000"/>
                </a:solidFill>
                <a:latin typeface="Arial Bold"/>
              </a:rPr>
              <a:t> TO DOWNLOAD YOUR FOOD BANK’S BANNER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0879" y="2126120"/>
            <a:ext cx="5283390" cy="6839340"/>
          </a:xfrm>
          <a:custGeom>
            <a:avLst/>
            <a:gdLst/>
            <a:ahLst/>
            <a:cxnLst/>
            <a:rect l="l" t="t" r="r" b="b"/>
            <a:pathLst>
              <a:path w="5283390" h="6839340">
                <a:moveTo>
                  <a:pt x="0" y="0"/>
                </a:moveTo>
                <a:lnTo>
                  <a:pt x="5283390" y="0"/>
                </a:lnTo>
                <a:lnTo>
                  <a:pt x="5283390" y="6839340"/>
                </a:lnTo>
                <a:lnTo>
                  <a:pt x="0" y="683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03731" y="2126120"/>
            <a:ext cx="5283390" cy="6839340"/>
          </a:xfrm>
          <a:custGeom>
            <a:avLst/>
            <a:gdLst/>
            <a:ahLst/>
            <a:cxnLst/>
            <a:rect l="l" t="t" r="r" b="b"/>
            <a:pathLst>
              <a:path w="5283390" h="6839340">
                <a:moveTo>
                  <a:pt x="0" y="0"/>
                </a:moveTo>
                <a:lnTo>
                  <a:pt x="5283390" y="0"/>
                </a:lnTo>
                <a:lnTo>
                  <a:pt x="5283390" y="6839340"/>
                </a:lnTo>
                <a:lnTo>
                  <a:pt x="0" y="6839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5485939" y="2895712"/>
            <a:ext cx="1659939" cy="1171642"/>
            <a:chOff x="0" y="0"/>
            <a:chExt cx="812800" cy="5737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73702"/>
            </a:xfrm>
            <a:custGeom>
              <a:avLst/>
              <a:gdLst/>
              <a:ahLst/>
              <a:cxnLst/>
              <a:rect l="l" t="t" r="r" b="b"/>
              <a:pathLst>
                <a:path w="812800" h="573702">
                  <a:moveTo>
                    <a:pt x="0" y="286851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370502"/>
                  </a:lnTo>
                  <a:lnTo>
                    <a:pt x="406400" y="370502"/>
                  </a:lnTo>
                  <a:lnTo>
                    <a:pt x="406400" y="573702"/>
                  </a:lnTo>
                  <a:lnTo>
                    <a:pt x="0" y="286851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79375"/>
              <a:ext cx="711200" cy="2911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37197"/>
            <a:ext cx="16230600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6000" spc="372">
                <a:solidFill>
                  <a:srgbClr val="0565AC"/>
                </a:solidFill>
                <a:latin typeface="Harper Bold"/>
              </a:rPr>
              <a:t>CUSTOMIZED FLYERS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89429" y="9212298"/>
            <a:ext cx="12109141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2999" u="sng" spc="224">
                <a:solidFill>
                  <a:srgbClr val="000000"/>
                </a:solidFill>
                <a:latin typeface="Arial Bold"/>
                <a:hlinkClick r:id="rId4" tooltip="https://squaremeals.org/Programs/The-Emergency-Food-Assistance-Program/Resources"/>
              </a:rPr>
              <a:t>CLICK HERE</a:t>
            </a:r>
            <a:r>
              <a:rPr lang="en-US" sz="2999" spc="224">
                <a:solidFill>
                  <a:srgbClr val="000000"/>
                </a:solidFill>
                <a:latin typeface="Arial Bold"/>
              </a:rPr>
              <a:t> TO DOWNLOAD YOUR FOOD BANK’S FLYER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7154" y="4904948"/>
            <a:ext cx="2809875" cy="2643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200" spc="165">
                <a:solidFill>
                  <a:srgbClr val="000000"/>
                </a:solidFill>
                <a:latin typeface="Arial Bold"/>
              </a:rPr>
              <a:t>PLEASE PASS OUT AT DISTRIBUTION SITES TO PARTICIPATING TEXANS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910971" y="4904948"/>
            <a:ext cx="2809875" cy="2643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200" spc="165">
                <a:solidFill>
                  <a:srgbClr val="000000"/>
                </a:solidFill>
                <a:latin typeface="Arial Bold"/>
              </a:rPr>
              <a:t>PLEASE SHARE WITH AGENCIES AND PARTNERS THAT ARE DISTRIBUTING TEFAP FOOD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142122" y="2895712"/>
            <a:ext cx="1659939" cy="1171642"/>
            <a:chOff x="0" y="0"/>
            <a:chExt cx="812800" cy="5737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573702"/>
            </a:xfrm>
            <a:custGeom>
              <a:avLst/>
              <a:gdLst/>
              <a:ahLst/>
              <a:cxnLst/>
              <a:rect l="l" t="t" r="r" b="b"/>
              <a:pathLst>
                <a:path w="812800" h="573702">
                  <a:moveTo>
                    <a:pt x="0" y="286851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370502"/>
                  </a:lnTo>
                  <a:lnTo>
                    <a:pt x="406400" y="370502"/>
                  </a:lnTo>
                  <a:lnTo>
                    <a:pt x="406400" y="573702"/>
                  </a:lnTo>
                  <a:lnTo>
                    <a:pt x="0" y="286851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79375"/>
              <a:ext cx="711200" cy="2911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4921" y="1603907"/>
            <a:ext cx="8674903" cy="7079185"/>
          </a:xfrm>
          <a:custGeom>
            <a:avLst/>
            <a:gdLst/>
            <a:ahLst/>
            <a:cxnLst/>
            <a:rect l="l" t="t" r="r" b="b"/>
            <a:pathLst>
              <a:path w="8674903" h="7079185">
                <a:moveTo>
                  <a:pt x="0" y="0"/>
                </a:moveTo>
                <a:lnTo>
                  <a:pt x="8674903" y="0"/>
                </a:lnTo>
                <a:lnTo>
                  <a:pt x="8674903" y="7079186"/>
                </a:lnTo>
                <a:lnTo>
                  <a:pt x="0" y="7079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921" y="3953515"/>
            <a:ext cx="2175717" cy="131630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696257" y="2607502"/>
            <a:ext cx="833947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spc="372">
                <a:solidFill>
                  <a:srgbClr val="FFFFFF"/>
                </a:solidFill>
                <a:latin typeface="Harper Bold"/>
              </a:rPr>
              <a:t>TEFAP INSTAGRAM HIGHLIGHT COVER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96257" y="4626802"/>
            <a:ext cx="7087683" cy="182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2999" spc="224">
                <a:solidFill>
                  <a:srgbClr val="FFFFFF"/>
                </a:solidFill>
                <a:latin typeface="Arial"/>
              </a:rPr>
              <a:t>Make sure to add a TEFAP highlight and include any TEFAP-related stories/information here.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96257" y="6897562"/>
            <a:ext cx="7087683" cy="122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2999" u="sng" spc="224">
                <a:solidFill>
                  <a:srgbClr val="FFFFFF"/>
                </a:solidFill>
                <a:latin typeface="Arial Bold"/>
                <a:hlinkClick r:id="rId4" tooltip="https://squaremeals.org/Programs/The-Emergency-Food-Assistance-Program/Resources"/>
              </a:rPr>
              <a:t>CLICK HERE</a:t>
            </a:r>
            <a:r>
              <a:rPr lang="en-US" sz="2999" spc="224">
                <a:solidFill>
                  <a:srgbClr val="FFFFFF"/>
                </a:solidFill>
                <a:latin typeface="Arial Bold"/>
              </a:rPr>
              <a:t> TO DOWNLOAD THE COVER IMAGE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750" y="9013512"/>
            <a:ext cx="3086100" cy="114608"/>
            <a:chOff x="0" y="0"/>
            <a:chExt cx="812800" cy="30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87050" y="9013512"/>
            <a:ext cx="3086100" cy="114608"/>
            <a:chOff x="0" y="0"/>
            <a:chExt cx="812800" cy="3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F792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00950" y="9013512"/>
            <a:ext cx="3086100" cy="114608"/>
            <a:chOff x="0" y="0"/>
            <a:chExt cx="812800" cy="30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FFD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14850" y="9013512"/>
            <a:ext cx="3086100" cy="114608"/>
            <a:chOff x="0" y="0"/>
            <a:chExt cx="812800" cy="301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41AE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73150" y="9013512"/>
            <a:ext cx="3086100" cy="114608"/>
            <a:chOff x="0" y="0"/>
            <a:chExt cx="812800" cy="301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25C1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6684" y="2090971"/>
            <a:ext cx="5051688" cy="6539402"/>
          </a:xfrm>
          <a:custGeom>
            <a:avLst/>
            <a:gdLst/>
            <a:ahLst/>
            <a:cxnLst/>
            <a:rect l="l" t="t" r="r" b="b"/>
            <a:pathLst>
              <a:path w="5051688" h="6539402">
                <a:moveTo>
                  <a:pt x="0" y="0"/>
                </a:moveTo>
                <a:lnTo>
                  <a:pt x="5051688" y="0"/>
                </a:lnTo>
                <a:lnTo>
                  <a:pt x="5051688" y="6539402"/>
                </a:lnTo>
                <a:lnTo>
                  <a:pt x="0" y="6539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623274" y="2146684"/>
            <a:ext cx="5049170" cy="6483689"/>
          </a:xfrm>
          <a:custGeom>
            <a:avLst/>
            <a:gdLst/>
            <a:ahLst/>
            <a:cxnLst/>
            <a:rect l="l" t="t" r="r" b="b"/>
            <a:pathLst>
              <a:path w="5049170" h="6483689">
                <a:moveTo>
                  <a:pt x="0" y="0"/>
                </a:moveTo>
                <a:lnTo>
                  <a:pt x="5049170" y="0"/>
                </a:lnTo>
                <a:lnTo>
                  <a:pt x="5049170" y="6483689"/>
                </a:lnTo>
                <a:lnTo>
                  <a:pt x="0" y="6483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217346" y="2146684"/>
            <a:ext cx="5041954" cy="6483689"/>
          </a:xfrm>
          <a:custGeom>
            <a:avLst/>
            <a:gdLst/>
            <a:ahLst/>
            <a:cxnLst/>
            <a:rect l="l" t="t" r="r" b="b"/>
            <a:pathLst>
              <a:path w="5041954" h="6483689">
                <a:moveTo>
                  <a:pt x="0" y="0"/>
                </a:moveTo>
                <a:lnTo>
                  <a:pt x="5041954" y="0"/>
                </a:lnTo>
                <a:lnTo>
                  <a:pt x="5041954" y="6483689"/>
                </a:lnTo>
                <a:lnTo>
                  <a:pt x="0" y="64836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437197"/>
            <a:ext cx="16230600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6000" spc="372">
                <a:solidFill>
                  <a:srgbClr val="41AE49"/>
                </a:solidFill>
                <a:latin typeface="Harper Bold"/>
              </a:rPr>
              <a:t>SOCIAL MEDIA SUPPORT PACKAGE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8750" y="9210675"/>
            <a:ext cx="9258300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2999" u="sng" spc="224">
                <a:solidFill>
                  <a:srgbClr val="000000"/>
                </a:solidFill>
                <a:latin typeface="Arial Bold"/>
                <a:hlinkClick r:id="rId5" tooltip="https://squaremeals.org/Programs/The-Emergency-Food-Assistance-Program/Resources"/>
              </a:rPr>
              <a:t>CLICK HERE</a:t>
            </a:r>
            <a:r>
              <a:rPr lang="en-US" sz="2999" spc="224">
                <a:solidFill>
                  <a:srgbClr val="000000"/>
                </a:solidFill>
                <a:latin typeface="Arial Bold"/>
              </a:rPr>
              <a:t> TO DOWNLOAD THE PACKAGE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750" y="9013512"/>
            <a:ext cx="3086100" cy="114608"/>
            <a:chOff x="0" y="0"/>
            <a:chExt cx="812800" cy="301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87050" y="9013512"/>
            <a:ext cx="3086100" cy="114608"/>
            <a:chOff x="0" y="0"/>
            <a:chExt cx="812800" cy="3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F792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00950" y="9013512"/>
            <a:ext cx="3086100" cy="114608"/>
            <a:chOff x="0" y="0"/>
            <a:chExt cx="812800" cy="30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FFD10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14850" y="9013512"/>
            <a:ext cx="3086100" cy="114608"/>
            <a:chOff x="0" y="0"/>
            <a:chExt cx="812800" cy="301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41AE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73150" y="9013512"/>
            <a:ext cx="3086100" cy="114608"/>
            <a:chOff x="0" y="0"/>
            <a:chExt cx="812800" cy="301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30185"/>
            </a:xfrm>
            <a:custGeom>
              <a:avLst/>
              <a:gdLst/>
              <a:ahLst/>
              <a:cxnLst/>
              <a:rect l="l" t="t" r="r" b="b"/>
              <a:pathLst>
                <a:path w="812800" h="30185">
                  <a:moveTo>
                    <a:pt x="0" y="0"/>
                  </a:moveTo>
                  <a:lnTo>
                    <a:pt x="812800" y="0"/>
                  </a:lnTo>
                  <a:lnTo>
                    <a:pt x="812800" y="30185"/>
                  </a:lnTo>
                  <a:lnTo>
                    <a:pt x="0" y="30185"/>
                  </a:lnTo>
                  <a:close/>
                </a:path>
              </a:pathLst>
            </a:custGeom>
            <a:solidFill>
              <a:srgbClr val="25C1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23825"/>
              <a:ext cx="812800" cy="154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31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75759" y="2090971"/>
            <a:ext cx="5051688" cy="6539402"/>
          </a:xfrm>
          <a:custGeom>
            <a:avLst/>
            <a:gdLst/>
            <a:ahLst/>
            <a:cxnLst/>
            <a:rect l="l" t="t" r="r" b="b"/>
            <a:pathLst>
              <a:path w="5051688" h="6539402">
                <a:moveTo>
                  <a:pt x="0" y="0"/>
                </a:moveTo>
                <a:lnTo>
                  <a:pt x="5051688" y="0"/>
                </a:lnTo>
                <a:lnTo>
                  <a:pt x="5051688" y="6539402"/>
                </a:lnTo>
                <a:lnTo>
                  <a:pt x="0" y="6539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642375" y="2122648"/>
            <a:ext cx="5027218" cy="6507725"/>
          </a:xfrm>
          <a:custGeom>
            <a:avLst/>
            <a:gdLst/>
            <a:ahLst/>
            <a:cxnLst/>
            <a:rect l="l" t="t" r="r" b="b"/>
            <a:pathLst>
              <a:path w="5027218" h="6507725">
                <a:moveTo>
                  <a:pt x="0" y="0"/>
                </a:moveTo>
                <a:lnTo>
                  <a:pt x="5027217" y="0"/>
                </a:lnTo>
                <a:lnTo>
                  <a:pt x="5027217" y="6507725"/>
                </a:lnTo>
                <a:lnTo>
                  <a:pt x="0" y="6507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81675" y="2096206"/>
            <a:ext cx="5029929" cy="6507725"/>
          </a:xfrm>
          <a:custGeom>
            <a:avLst/>
            <a:gdLst/>
            <a:ahLst/>
            <a:cxnLst/>
            <a:rect l="l" t="t" r="r" b="b"/>
            <a:pathLst>
              <a:path w="5029929" h="6507725">
                <a:moveTo>
                  <a:pt x="0" y="0"/>
                </a:moveTo>
                <a:lnTo>
                  <a:pt x="5029929" y="0"/>
                </a:lnTo>
                <a:lnTo>
                  <a:pt x="5029929" y="6507725"/>
                </a:lnTo>
                <a:lnTo>
                  <a:pt x="0" y="6507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178603" y="2149091"/>
            <a:ext cx="5027722" cy="6454840"/>
          </a:xfrm>
          <a:custGeom>
            <a:avLst/>
            <a:gdLst/>
            <a:ahLst/>
            <a:cxnLst/>
            <a:rect l="l" t="t" r="r" b="b"/>
            <a:pathLst>
              <a:path w="5027722" h="6454840">
                <a:moveTo>
                  <a:pt x="0" y="0"/>
                </a:moveTo>
                <a:lnTo>
                  <a:pt x="5027722" y="0"/>
                </a:lnTo>
                <a:lnTo>
                  <a:pt x="5027722" y="6454840"/>
                </a:lnTo>
                <a:lnTo>
                  <a:pt x="0" y="6454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437197"/>
            <a:ext cx="16230600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6000" spc="372">
                <a:solidFill>
                  <a:srgbClr val="25C1E2"/>
                </a:solidFill>
                <a:latin typeface="Harper Bold"/>
              </a:rPr>
              <a:t>WEBPAGE ASSISTANCE TOOLKIT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28750" y="9210675"/>
            <a:ext cx="9258300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9"/>
              </a:lnSpc>
            </a:pPr>
            <a:r>
              <a:rPr lang="en-US" sz="2999" u="sng" spc="224">
                <a:solidFill>
                  <a:srgbClr val="000000"/>
                </a:solidFill>
                <a:latin typeface="Arial Bold"/>
                <a:hlinkClick r:id="rId6" tooltip="https://squaremeals.org/Programs/The-Emergency-Food-Assistance-Program/Resources"/>
              </a:rPr>
              <a:t>CLICK HERE</a:t>
            </a:r>
            <a:r>
              <a:rPr lang="en-US" sz="2999" spc="224">
                <a:solidFill>
                  <a:srgbClr val="000000"/>
                </a:solidFill>
                <a:latin typeface="Arial Bold"/>
              </a:rPr>
              <a:t> TO DOWNLOAD THE TOOLKIT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513754" y="2985060"/>
          <a:ext cx="15260491" cy="5450317"/>
        </p:xfrm>
        <a:graphic>
          <a:graphicData uri="http://schemas.openxmlformats.org/drawingml/2006/table">
            <a:tbl>
              <a:tblPr/>
              <a:tblGrid>
                <a:gridCol w="763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0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991">
                <a:tc>
                  <a:txBody>
                    <a:bodyPr/>
                    <a:lstStyle/>
                    <a:p>
                      <a:pPr marL="609168" lvl="1" indent="-304584" algn="ctr">
                        <a:lnSpc>
                          <a:spcPts val="3950"/>
                        </a:lnSpc>
                        <a:buAutoNum type="arabicPeriod"/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Arial"/>
                        </a:rPr>
                        <a:t>Total number of each customizable flyer printed and distributed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7991"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Arial"/>
                        </a:rPr>
                        <a:t>2. Total number of distribution locations and/or partners that receive flyers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4335"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r>
                        <a:rPr lang="en-US" sz="2821">
                          <a:solidFill>
                            <a:srgbClr val="000000"/>
                          </a:solidFill>
                          <a:latin typeface="Arial"/>
                        </a:rPr>
                        <a:t>3. Total number of social media posts by your organization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28700" y="437197"/>
            <a:ext cx="16230600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6000" spc="372">
                <a:solidFill>
                  <a:srgbClr val="FFFFFF"/>
                </a:solidFill>
                <a:latin typeface="Harper Bold"/>
              </a:rPr>
              <a:t>TRACKING &amp; REPORTING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38509" y="1650682"/>
            <a:ext cx="9610981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2999" spc="224">
                <a:solidFill>
                  <a:srgbClr val="FFFFFF"/>
                </a:solidFill>
                <a:latin typeface="Arial Bold"/>
              </a:rPr>
              <a:t>TEFAP 2.0 REACH &amp; RESILIENCY GRANTEES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9921" y="8978302"/>
            <a:ext cx="9748157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2999" u="sng" spc="224">
                <a:solidFill>
                  <a:srgbClr val="FFFFFF"/>
                </a:solidFill>
                <a:latin typeface="Arial Bold"/>
                <a:hlinkClick r:id="rId2" tooltip="https://app.smartsheet.com/b/publish?EQBCT=4fe15b5684f949b6b1281b2bc6f3bbca"/>
              </a:rPr>
              <a:t>CLICK HERE</a:t>
            </a:r>
            <a:r>
              <a:rPr lang="en-US" sz="2999" spc="224">
                <a:solidFill>
                  <a:srgbClr val="FFFFFF"/>
                </a:solidFill>
                <a:latin typeface="Arial Bold"/>
              </a:rPr>
              <a:t> TO FILL OUT THE FULL REPORT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Office PowerPoint</Application>
  <PresentationFormat>Custom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Harper Bold</vt:lpstr>
      <vt:lpstr>Arial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TEFAP Evergreen Marketing Toolkit</dc:title>
  <dc:creator>Kayla Paschall</dc:creator>
  <cp:lastModifiedBy>Kayla Paschall</cp:lastModifiedBy>
  <cp:revision>3</cp:revision>
  <dcterms:created xsi:type="dcterms:W3CDTF">2006-08-16T00:00:00Z</dcterms:created>
  <dcterms:modified xsi:type="dcterms:W3CDTF">2024-05-06T20:03:59Z</dcterms:modified>
  <dc:identifier>DAF97HYtCq0</dc:identifier>
</cp:coreProperties>
</file>